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63" r:id="rId2"/>
    <p:sldId id="283" r:id="rId3"/>
    <p:sldId id="282" r:id="rId4"/>
    <p:sldId id="295" r:id="rId5"/>
    <p:sldId id="321" r:id="rId6"/>
    <p:sldId id="322" r:id="rId7"/>
    <p:sldId id="292" r:id="rId8"/>
    <p:sldId id="301" r:id="rId9"/>
    <p:sldId id="324" r:id="rId10"/>
    <p:sldId id="297" r:id="rId11"/>
    <p:sldId id="325" r:id="rId12"/>
    <p:sldId id="326" r:id="rId13"/>
    <p:sldId id="327" r:id="rId14"/>
    <p:sldId id="328" r:id="rId15"/>
    <p:sldId id="329" r:id="rId16"/>
    <p:sldId id="337" r:id="rId17"/>
    <p:sldId id="296" r:id="rId18"/>
    <p:sldId id="316" r:id="rId19"/>
    <p:sldId id="350" r:id="rId20"/>
    <p:sldId id="330" r:id="rId21"/>
    <p:sldId id="319" r:id="rId22"/>
    <p:sldId id="307" r:id="rId23"/>
    <p:sldId id="336" r:id="rId24"/>
    <p:sldId id="331" r:id="rId25"/>
    <p:sldId id="332" r:id="rId26"/>
    <p:sldId id="333" r:id="rId27"/>
    <p:sldId id="334" r:id="rId28"/>
    <p:sldId id="335" r:id="rId29"/>
    <p:sldId id="338" r:id="rId30"/>
    <p:sldId id="339" r:id="rId31"/>
    <p:sldId id="342" r:id="rId32"/>
    <p:sldId id="341" r:id="rId33"/>
    <p:sldId id="340" r:id="rId34"/>
    <p:sldId id="343" r:id="rId35"/>
    <p:sldId id="344" r:id="rId36"/>
    <p:sldId id="345" r:id="rId37"/>
    <p:sldId id="349" r:id="rId38"/>
    <p:sldId id="346" r:id="rId39"/>
    <p:sldId id="347" r:id="rId40"/>
    <p:sldId id="348" r:id="rId41"/>
    <p:sldId id="308" r:id="rId42"/>
    <p:sldId id="271" r:id="rId43"/>
    <p:sldId id="272" r:id="rId44"/>
  </p:sldIdLst>
  <p:sldSz cx="12192000" cy="6858000"/>
  <p:notesSz cx="6858000" cy="9144000"/>
  <p:embeddedFontLst>
    <p:embeddedFont>
      <p:font typeface="Calibri Light" panose="020F0302020204030204" pitchFamily="34" charset="0"/>
      <p:regular r:id="rId45"/>
      <p:italic r:id="rId46"/>
    </p:embeddedFont>
    <p:embeddedFont>
      <p:font typeface="휴먼매직체" panose="02030504000101010101" pitchFamily="18" charset="-127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조선일보명조" panose="02030304000000000000" pitchFamily="18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CC"/>
    <a:srgbClr val="6600CC"/>
    <a:srgbClr val="FE40F5"/>
    <a:srgbClr val="F29CC3"/>
    <a:srgbClr val="F8A696"/>
    <a:srgbClr val="FED7C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126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6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6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3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4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4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1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89890-4D4B-4EFE-BF96-944787F9DB62}" type="datetimeFigureOut">
              <a:rPr lang="ko-KR" altLang="en-US" smtClean="0"/>
              <a:pPr/>
              <a:t>2016-08-31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2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0%95%EB%B3%B4%EA%B2%A9%EC%B0%A8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443821" y="2981044"/>
            <a:ext cx="727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2"/>
                </a:solidFill>
                <a:latin typeface="+mn-ea"/>
                <a:cs typeface="조선일보명조" panose="02030304000000000000" pitchFamily="18" charset="-127"/>
              </a:rPr>
              <a:t>M</a:t>
            </a:r>
            <a:r>
              <a:rPr lang="en-US" altLang="ko-KR" sz="5400" dirty="0">
                <a:solidFill>
                  <a:schemeClr val="bg1"/>
                </a:solidFill>
                <a:latin typeface="+mn-ea"/>
                <a:cs typeface="조선일보명조" panose="02030304000000000000" pitchFamily="18" charset="-127"/>
              </a:rPr>
              <a:t>AFIA GAME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82714" y="2523011"/>
            <a:ext cx="380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+mn-ea"/>
              </a:rPr>
              <a:t>P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resentation</a:t>
            </a:r>
          </a:p>
        </p:txBody>
      </p:sp>
      <p:sp>
        <p:nvSpPr>
          <p:cNvPr id="3" name="왼쪽 대괄호 2"/>
          <p:cNvSpPr/>
          <p:nvPr/>
        </p:nvSpPr>
        <p:spPr>
          <a:xfrm>
            <a:off x="2754467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5400">
              <a:latin typeface="+mn-ea"/>
            </a:endParaRPr>
          </a:p>
        </p:txBody>
      </p:sp>
      <p:sp>
        <p:nvSpPr>
          <p:cNvPr id="7" name="왼쪽 대괄호 6"/>
          <p:cNvSpPr/>
          <p:nvPr/>
        </p:nvSpPr>
        <p:spPr>
          <a:xfrm flipH="1">
            <a:off x="9227052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540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3784" y="6194381"/>
            <a:ext cx="5664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+mn-ea"/>
              </a:rPr>
              <a:t>안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정진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+mn-ea"/>
              </a:rPr>
              <a:t>임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경영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+mn-ea"/>
              </a:rPr>
              <a:t>박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미선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+mn-ea"/>
              </a:rPr>
              <a:t>이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한울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516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84761" y="613225"/>
            <a:ext cx="420820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Game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Rule?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준비자세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밤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play)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16" y="1719792"/>
            <a:ext cx="5231934" cy="3891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7767" y="2634501"/>
            <a:ext cx="50623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1. </a:t>
            </a:r>
            <a:r>
              <a:rPr lang="ko-KR" altLang="en-US" sz="32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역할 부여 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사회자의 지목선정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직업부여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에 있어 엎드린 채로 </a:t>
            </a:r>
            <a:r>
              <a:rPr lang="ko-KR" altLang="en-US" sz="32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소리나게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땅을 두드려 직업 선정을 모르게 한다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8611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84761" y="613225"/>
            <a:ext cx="420820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Game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Rule?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게임시작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낮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play)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16" y="1719792"/>
            <a:ext cx="5231934" cy="3891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761" y="2218717"/>
            <a:ext cx="50623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32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 시작 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게임은 라운드 형식으로 진행되며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각 라운드는 낮과 밤으로 이뤄져 있다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Ex&gt;  1Round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낮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… 3R 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  1Round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밤 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… 3R</a:t>
            </a:r>
          </a:p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	    …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반복게임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60" y="1719792"/>
            <a:ext cx="5202645" cy="38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29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84761" y="613225"/>
            <a:ext cx="420820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Game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Rule?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게임시작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낮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play)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16" y="1719792"/>
            <a:ext cx="5231934" cy="3891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761" y="2580667"/>
            <a:ext cx="506234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1Round 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낮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낮이 되면 플레이어들은 다른 사람들의 역할을 모른 채 대화를 통해 추리를 하고 투표를 하여 죽인다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r>
              <a:rPr lang="en-US" altLang="ko-KR" sz="2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</a:t>
            </a:r>
            <a:r>
              <a:rPr lang="en-US" altLang="ko-KR" sz="2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낮 시간 </a:t>
            </a:r>
            <a:r>
              <a:rPr lang="en-US" altLang="ko-KR" sz="2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</a:t>
            </a:r>
            <a:r>
              <a:rPr lang="en-US" altLang="ko-KR" sz="2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시민의 추리시간</a:t>
            </a:r>
            <a:endParaRPr lang="en-US" altLang="ko-KR" sz="2400" dirty="0">
              <a:solidFill>
                <a:schemeClr val="accent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60" y="1719792"/>
            <a:ext cx="5202645" cy="38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7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84761" y="613225"/>
            <a:ext cx="420820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Game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Rule?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게임시작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낮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play)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16" y="1719792"/>
            <a:ext cx="5231934" cy="3891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761" y="2880723"/>
            <a:ext cx="50445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4. 1Round 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낮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 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죽은 사람은 사회자가 시민인지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마피아인지 참여자들에게 공개한다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60" y="1719792"/>
            <a:ext cx="5202645" cy="38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8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84761" y="613225"/>
            <a:ext cx="420820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Game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Rule?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밤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play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16" y="1719792"/>
            <a:ext cx="5231934" cy="3891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761" y="2564326"/>
            <a:ext cx="50623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5. 1Round 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사회자의 진행에 따라 마피아들은 시민들 모르게 일어나 지목하여 한 사람을 죽인다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4099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84761" y="613225"/>
            <a:ext cx="4208203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Game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Rule?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낮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play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616" y="1719792"/>
            <a:ext cx="5231934" cy="38915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4761" y="2564326"/>
            <a:ext cx="50623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5. 2Round 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낮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낮이 되면 사회자가 공지하여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생존여부를 확인하고 마피아를 찾아내는데 힘을 쓰고 게임을 반복하여 승패를 가린다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sz="1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 </a:t>
            </a:r>
            <a:r>
              <a:rPr lang="ko-KR" altLang="en-US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마피아 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&gt;= </a:t>
            </a:r>
            <a:r>
              <a:rPr lang="ko-KR" altLang="en-US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시민 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</a:t>
            </a:r>
            <a:r>
              <a:rPr lang="ko-KR" altLang="en-US" sz="2800" dirty="0">
                <a:solidFill>
                  <a:srgbClr val="C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마피아 승</a:t>
            </a:r>
            <a:endParaRPr lang="en-US" altLang="ko-KR" sz="2800" dirty="0">
              <a:solidFill>
                <a:srgbClr val="C0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260" y="1719792"/>
            <a:ext cx="5202645" cy="389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7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562866" y="2993594"/>
            <a:ext cx="5507644" cy="26555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3965" y="613538"/>
            <a:ext cx="471475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About</a:t>
            </a:r>
          </a:p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roject Game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5624" y="3828612"/>
            <a:ext cx="5208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마피아</a:t>
            </a:r>
            <a:r>
              <a:rPr lang="ko-KR" altLang="en-US" sz="40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vs</a:t>
            </a:r>
            <a:r>
              <a:rPr lang="en-US" altLang="ko-KR" sz="40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4000" dirty="0">
                <a:solidFill>
                  <a:srgbClr val="00B0F0"/>
                </a:solidFill>
                <a:latin typeface="휴먼매직체" pitchFamily="18" charset="-127"/>
                <a:ea typeface="휴먼매직체" pitchFamily="18" charset="-127"/>
              </a:rPr>
              <a:t>시민</a:t>
            </a:r>
            <a:endParaRPr lang="en-US" altLang="ko-KR" sz="4000" dirty="0">
              <a:solidFill>
                <a:srgbClr val="00B0F0"/>
              </a:solidFill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(6</a:t>
            </a:r>
            <a:r>
              <a:rPr lang="ko-KR" altLang="en-US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人 </a:t>
            </a:r>
            <a:r>
              <a:rPr lang="en-US" altLang="ko-KR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= </a:t>
            </a:r>
            <a:r>
              <a:rPr lang="ko-KR" altLang="en-US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마피아</a:t>
            </a:r>
            <a:r>
              <a:rPr lang="en-US" altLang="ko-KR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2, </a:t>
            </a:r>
            <a:r>
              <a:rPr lang="ko-KR" altLang="en-US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시민 </a:t>
            </a:r>
            <a:r>
              <a:rPr lang="en-US" altLang="ko-KR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4)</a:t>
            </a:r>
          </a:p>
          <a:p>
            <a:endParaRPr lang="en-US" altLang="ko-KR" sz="2200" dirty="0">
              <a:solidFill>
                <a:schemeClr val="bg1"/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12" y="625730"/>
            <a:ext cx="6062934" cy="3495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37" y="3828612"/>
            <a:ext cx="1755115" cy="2479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45" y="3828612"/>
            <a:ext cx="1784406" cy="2512470"/>
          </a:xfrm>
          <a:prstGeom prst="rect">
            <a:avLst/>
          </a:prstGeom>
        </p:spPr>
      </p:pic>
      <p:sp>
        <p:nvSpPr>
          <p:cNvPr id="10" name="곱하기 기호 9"/>
          <p:cNvSpPr/>
          <p:nvPr/>
        </p:nvSpPr>
        <p:spPr>
          <a:xfrm>
            <a:off x="7472131" y="4701218"/>
            <a:ext cx="1243284" cy="1241111"/>
          </a:xfrm>
          <a:prstGeom prst="mathMultiply">
            <a:avLst>
              <a:gd name="adj1" fmla="val 1246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/>
          <p:cNvSpPr/>
          <p:nvPr/>
        </p:nvSpPr>
        <p:spPr>
          <a:xfrm>
            <a:off x="9562782" y="4629836"/>
            <a:ext cx="1243284" cy="1241111"/>
          </a:xfrm>
          <a:prstGeom prst="mathMultiply">
            <a:avLst>
              <a:gd name="adj1" fmla="val 1246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41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056" y="625465"/>
            <a:ext cx="37016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F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low</a:t>
            </a:r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Chart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33065" y="1971462"/>
            <a:ext cx="1089490" cy="1098667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13" name="타원 12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14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로그인</a:t>
              </a:r>
            </a:p>
          </p:txBody>
        </p:sp>
      </p:grpSp>
      <p:sp>
        <p:nvSpPr>
          <p:cNvPr id="15" name="이등변 삼각형 14"/>
          <p:cNvSpPr/>
          <p:nvPr/>
        </p:nvSpPr>
        <p:spPr>
          <a:xfrm rot="5120133">
            <a:off x="1986188" y="2282351"/>
            <a:ext cx="395299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그룹 15"/>
          <p:cNvGrpSpPr/>
          <p:nvPr/>
        </p:nvGrpSpPr>
        <p:grpSpPr>
          <a:xfrm>
            <a:off x="2540058" y="1870872"/>
            <a:ext cx="1373574" cy="1396583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18" name="타원 4"/>
            <p:cNvSpPr txBox="1"/>
            <p:nvPr/>
          </p:nvSpPr>
          <p:spPr>
            <a:xfrm>
              <a:off x="4804148" y="2373574"/>
              <a:ext cx="870366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아이디 </a:t>
              </a:r>
              <a:endParaRPr lang="en-US" altLang="ko-KR" b="1" dirty="0"/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중복체크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84068" y="4180083"/>
            <a:ext cx="1508156" cy="1550157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21" name="타원 20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22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 err="1"/>
                <a:t>게임창</a:t>
              </a:r>
              <a:endParaRPr lang="ko-KR" altLang="en-US" b="1" kern="1200" dirty="0"/>
            </a:p>
          </p:txBody>
        </p:sp>
      </p:grpSp>
      <p:sp>
        <p:nvSpPr>
          <p:cNvPr id="23" name="이등변 삼각형 22"/>
          <p:cNvSpPr/>
          <p:nvPr/>
        </p:nvSpPr>
        <p:spPr>
          <a:xfrm rot="4970802">
            <a:off x="2053722" y="4756978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4" name="그룹 23"/>
          <p:cNvGrpSpPr/>
          <p:nvPr/>
        </p:nvGrpSpPr>
        <p:grpSpPr>
          <a:xfrm>
            <a:off x="2584762" y="4308094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26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멀티 </a:t>
              </a:r>
              <a:endParaRPr lang="en-US" altLang="ko-KR" b="1" kern="1200" dirty="0"/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캔버스</a:t>
              </a:r>
            </a:p>
          </p:txBody>
        </p:sp>
      </p:grpSp>
      <p:sp>
        <p:nvSpPr>
          <p:cNvPr id="34" name="이등변 삼각형 33"/>
          <p:cNvSpPr/>
          <p:nvPr/>
        </p:nvSpPr>
        <p:spPr>
          <a:xfrm rot="4451065">
            <a:off x="6163738" y="4486645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5" name="그룹 34"/>
          <p:cNvGrpSpPr/>
          <p:nvPr/>
        </p:nvGrpSpPr>
        <p:grpSpPr>
          <a:xfrm>
            <a:off x="6683363" y="3650938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36" name="타원 35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37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채팅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718766" y="4885654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40" name="타원 39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41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타이머</a:t>
              </a:r>
              <a:endParaRPr lang="ko-KR" altLang="en-US" b="1" kern="1200" dirty="0"/>
            </a:p>
          </p:txBody>
        </p:sp>
      </p:grpSp>
      <p:sp>
        <p:nvSpPr>
          <p:cNvPr id="46" name="이등변 삼각형 45"/>
          <p:cNvSpPr/>
          <p:nvPr/>
        </p:nvSpPr>
        <p:spPr>
          <a:xfrm rot="3917888">
            <a:off x="8137788" y="3769412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7" name="그룹 46"/>
          <p:cNvGrpSpPr/>
          <p:nvPr/>
        </p:nvGrpSpPr>
        <p:grpSpPr>
          <a:xfrm>
            <a:off x="8710768" y="3138691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48" name="타원 47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49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투표</a:t>
              </a:r>
              <a:endParaRPr lang="ko-KR" altLang="en-US" b="1" kern="1200" dirty="0"/>
            </a:p>
          </p:txBody>
        </p:sp>
      </p:grpSp>
      <p:sp>
        <p:nvSpPr>
          <p:cNvPr id="50" name="이등변 삼각형 49"/>
          <p:cNvSpPr/>
          <p:nvPr/>
        </p:nvSpPr>
        <p:spPr>
          <a:xfrm rot="4761473">
            <a:off x="4135108" y="4746115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1" name="그룹 50"/>
          <p:cNvGrpSpPr/>
          <p:nvPr/>
        </p:nvGrpSpPr>
        <p:grpSpPr>
          <a:xfrm>
            <a:off x="4683361" y="3258404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52" name="타원 51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53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랜덤 </a:t>
              </a:r>
              <a:endParaRPr lang="en-US" altLang="ko-KR" b="1" dirty="0"/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생성</a:t>
              </a:r>
              <a:endParaRPr lang="ko-KR" altLang="en-US" b="1" kern="1200" dirty="0"/>
            </a:p>
          </p:txBody>
        </p:sp>
      </p:grpSp>
      <p:sp>
        <p:nvSpPr>
          <p:cNvPr id="42" name="이등변 삼각형 41"/>
          <p:cNvSpPr/>
          <p:nvPr/>
        </p:nvSpPr>
        <p:spPr>
          <a:xfrm rot="6734702">
            <a:off x="10118991" y="4201213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3" name="그룹 42"/>
          <p:cNvGrpSpPr/>
          <p:nvPr/>
        </p:nvGrpSpPr>
        <p:grpSpPr>
          <a:xfrm>
            <a:off x="10399867" y="4395991"/>
            <a:ext cx="1350680" cy="1370318"/>
            <a:chOff x="4682972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44" name="타원 43"/>
            <p:cNvSpPr/>
            <p:nvPr/>
          </p:nvSpPr>
          <p:spPr>
            <a:xfrm>
              <a:off x="4682972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45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승리</a:t>
              </a:r>
              <a:endParaRPr lang="en-US" altLang="ko-KR" b="1" dirty="0"/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b="1" dirty="0"/>
                <a:t>or</a:t>
              </a:r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패배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03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 descr="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342" y="1834308"/>
            <a:ext cx="3763771" cy="3725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6690" y="1533617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Login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5692" y="478906"/>
            <a:ext cx="2514397" cy="251439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682198" y="192676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6" name="연결선: 꺾임 15"/>
          <p:cNvCxnSpPr/>
          <p:nvPr/>
        </p:nvCxnSpPr>
        <p:spPr>
          <a:xfrm rot="16200000" flipV="1">
            <a:off x="6218945" y="1500092"/>
            <a:ext cx="857854" cy="19103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31657" y="990489"/>
            <a:ext cx="1027511" cy="326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시스템창</a:t>
            </a:r>
          </a:p>
        </p:txBody>
      </p:sp>
      <p:sp>
        <p:nvSpPr>
          <p:cNvPr id="19" name="타원 18"/>
          <p:cNvSpPr/>
          <p:nvPr/>
        </p:nvSpPr>
        <p:spPr>
          <a:xfrm>
            <a:off x="7301020" y="3730868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0" name="연결선: 꺾임 19"/>
          <p:cNvCxnSpPr/>
          <p:nvPr/>
        </p:nvCxnSpPr>
        <p:spPr>
          <a:xfrm rot="10800000" flipV="1">
            <a:off x="4834369" y="3782986"/>
            <a:ext cx="2476784" cy="286056"/>
          </a:xfrm>
          <a:prstGeom prst="bentConnector3">
            <a:avLst>
              <a:gd name="adj1" fmla="val 1012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98848" y="3696846"/>
            <a:ext cx="829927" cy="7654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아이디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8211092" y="377975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3" name="연결선: 꺾임 22"/>
          <p:cNvCxnSpPr/>
          <p:nvPr/>
        </p:nvCxnSpPr>
        <p:spPr>
          <a:xfrm>
            <a:off x="8301455" y="3791712"/>
            <a:ext cx="1590650" cy="33043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646211" y="3791712"/>
            <a:ext cx="716989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버튼</a:t>
            </a:r>
          </a:p>
        </p:txBody>
      </p:sp>
      <p:sp>
        <p:nvSpPr>
          <p:cNvPr id="27" name="타원 26"/>
          <p:cNvSpPr/>
          <p:nvPr/>
        </p:nvSpPr>
        <p:spPr>
          <a:xfrm>
            <a:off x="6433693" y="338231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8" name="연결선: 꺾임 27"/>
          <p:cNvCxnSpPr/>
          <p:nvPr/>
        </p:nvCxnSpPr>
        <p:spPr>
          <a:xfrm rot="10800000">
            <a:off x="5212823" y="3011568"/>
            <a:ext cx="1268536" cy="4274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11040" y="2858828"/>
            <a:ext cx="877825" cy="3354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안내창</a:t>
            </a:r>
            <a:endParaRPr lang="ko-KR" altLang="en-US" sz="1600" dirty="0"/>
          </a:p>
        </p:txBody>
      </p:sp>
      <p:sp>
        <p:nvSpPr>
          <p:cNvPr id="53" name="타원 52"/>
          <p:cNvSpPr/>
          <p:nvPr/>
        </p:nvSpPr>
        <p:spPr>
          <a:xfrm>
            <a:off x="7312250" y="47139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4" name="연결선: 꺾임 53"/>
          <p:cNvCxnSpPr>
            <a:endCxn id="55" idx="3"/>
          </p:cNvCxnSpPr>
          <p:nvPr/>
        </p:nvCxnSpPr>
        <p:spPr>
          <a:xfrm rot="5400000">
            <a:off x="6454644" y="5111420"/>
            <a:ext cx="1218524" cy="61907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818153" y="5732792"/>
            <a:ext cx="936215" cy="5948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시작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58" name="타원 57"/>
          <p:cNvSpPr/>
          <p:nvPr/>
        </p:nvSpPr>
        <p:spPr>
          <a:xfrm>
            <a:off x="9076661" y="1920713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561824" y="1442460"/>
            <a:ext cx="855027" cy="297042"/>
          </a:xfrm>
          <a:prstGeom prst="bentConnector3">
            <a:avLst>
              <a:gd name="adj1" fmla="val 9848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010143" y="1011936"/>
            <a:ext cx="875321" cy="3291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나가기</a:t>
            </a:r>
          </a:p>
        </p:txBody>
      </p:sp>
      <p:pic>
        <p:nvPicPr>
          <p:cNvPr id="30" name="그림 29" descr="sss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456" y="457810"/>
            <a:ext cx="2518528" cy="255361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646211" y="3791712"/>
            <a:ext cx="851101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847302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 descr="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342" y="1834308"/>
            <a:ext cx="3763771" cy="3725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6690" y="1533617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Login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5692" y="478906"/>
            <a:ext cx="2514397" cy="251439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682198" y="192676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6" name="연결선: 꺾임 15"/>
          <p:cNvCxnSpPr/>
          <p:nvPr/>
        </p:nvCxnSpPr>
        <p:spPr>
          <a:xfrm rot="16200000" flipV="1">
            <a:off x="6218945" y="1500092"/>
            <a:ext cx="857854" cy="19103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31657" y="990489"/>
            <a:ext cx="1027511" cy="326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시스템창</a:t>
            </a:r>
          </a:p>
        </p:txBody>
      </p:sp>
      <p:sp>
        <p:nvSpPr>
          <p:cNvPr id="19" name="타원 18"/>
          <p:cNvSpPr/>
          <p:nvPr/>
        </p:nvSpPr>
        <p:spPr>
          <a:xfrm>
            <a:off x="7301020" y="3730868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0" name="연결선: 꺾임 19"/>
          <p:cNvCxnSpPr/>
          <p:nvPr/>
        </p:nvCxnSpPr>
        <p:spPr>
          <a:xfrm rot="10800000" flipV="1">
            <a:off x="4834369" y="3782986"/>
            <a:ext cx="2476784" cy="286056"/>
          </a:xfrm>
          <a:prstGeom prst="bentConnector3">
            <a:avLst>
              <a:gd name="adj1" fmla="val 1012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98848" y="3696846"/>
            <a:ext cx="829927" cy="7654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아이디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8211092" y="377975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3" name="연결선: 꺾임 22"/>
          <p:cNvCxnSpPr/>
          <p:nvPr/>
        </p:nvCxnSpPr>
        <p:spPr>
          <a:xfrm>
            <a:off x="8301455" y="3791712"/>
            <a:ext cx="1590650" cy="33043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646211" y="3791712"/>
            <a:ext cx="716989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버튼</a:t>
            </a:r>
          </a:p>
        </p:txBody>
      </p:sp>
      <p:sp>
        <p:nvSpPr>
          <p:cNvPr id="27" name="타원 26"/>
          <p:cNvSpPr/>
          <p:nvPr/>
        </p:nvSpPr>
        <p:spPr>
          <a:xfrm>
            <a:off x="6433693" y="338231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8" name="연결선: 꺾임 27"/>
          <p:cNvCxnSpPr/>
          <p:nvPr/>
        </p:nvCxnSpPr>
        <p:spPr>
          <a:xfrm rot="10800000">
            <a:off x="5212823" y="3011568"/>
            <a:ext cx="1268536" cy="4274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11040" y="2858828"/>
            <a:ext cx="877825" cy="3354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안내창</a:t>
            </a:r>
            <a:endParaRPr lang="ko-KR" altLang="en-US" sz="1600" dirty="0"/>
          </a:p>
        </p:txBody>
      </p:sp>
      <p:sp>
        <p:nvSpPr>
          <p:cNvPr id="53" name="타원 52"/>
          <p:cNvSpPr/>
          <p:nvPr/>
        </p:nvSpPr>
        <p:spPr>
          <a:xfrm>
            <a:off x="7312250" y="47139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4" name="연결선: 꺾임 53"/>
          <p:cNvCxnSpPr>
            <a:endCxn id="55" idx="3"/>
          </p:cNvCxnSpPr>
          <p:nvPr/>
        </p:nvCxnSpPr>
        <p:spPr>
          <a:xfrm rot="5400000">
            <a:off x="6454644" y="5111420"/>
            <a:ext cx="1218524" cy="61907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818153" y="5732792"/>
            <a:ext cx="936215" cy="5948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시작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58" name="타원 57"/>
          <p:cNvSpPr/>
          <p:nvPr/>
        </p:nvSpPr>
        <p:spPr>
          <a:xfrm>
            <a:off x="9076661" y="1920713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561824" y="1442460"/>
            <a:ext cx="855027" cy="297042"/>
          </a:xfrm>
          <a:prstGeom prst="bentConnector3">
            <a:avLst>
              <a:gd name="adj1" fmla="val 9848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010143" y="1011936"/>
            <a:ext cx="875321" cy="3291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나가기</a:t>
            </a:r>
          </a:p>
        </p:txBody>
      </p:sp>
      <p:pic>
        <p:nvPicPr>
          <p:cNvPr id="30" name="그림 29" descr="sss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456" y="457810"/>
            <a:ext cx="2518528" cy="255361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646211" y="3791712"/>
            <a:ext cx="851101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18153" y="3281851"/>
            <a:ext cx="3222852" cy="911366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107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09999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8466" y="274151"/>
            <a:ext cx="334191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목</a:t>
            </a:r>
            <a:r>
              <a:rPr lang="ko-KR" altLang="en-US" sz="6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차</a:t>
            </a:r>
            <a:endParaRPr lang="en-US" altLang="ko-KR" sz="6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팀원 소개 </a:t>
            </a:r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marL="514350" indent="-514350" algn="ctr">
              <a:buAutoNum type="arabicPeriod"/>
            </a:pPr>
            <a:endParaRPr lang="en-US" altLang="ko-KR" sz="1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개요 </a:t>
            </a:r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3.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Flow Chart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4.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Mafia Game?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5.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Program game?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6.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클래스 구조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7.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시연 </a:t>
            </a:r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8.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Q&amp;A  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443265" y="1461753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2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 descr="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342" y="1834308"/>
            <a:ext cx="3763771" cy="3725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6690" y="1533617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Login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5692" y="478906"/>
            <a:ext cx="2514397" cy="251439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682198" y="192676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6" name="연결선: 꺾임 15"/>
          <p:cNvCxnSpPr/>
          <p:nvPr/>
        </p:nvCxnSpPr>
        <p:spPr>
          <a:xfrm rot="16200000" flipV="1">
            <a:off x="6218945" y="1500092"/>
            <a:ext cx="857854" cy="19103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31657" y="990489"/>
            <a:ext cx="1027511" cy="326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시스템창</a:t>
            </a:r>
          </a:p>
        </p:txBody>
      </p:sp>
      <p:sp>
        <p:nvSpPr>
          <p:cNvPr id="19" name="타원 18"/>
          <p:cNvSpPr/>
          <p:nvPr/>
        </p:nvSpPr>
        <p:spPr>
          <a:xfrm>
            <a:off x="7301020" y="3730868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0" name="연결선: 꺾임 19"/>
          <p:cNvCxnSpPr/>
          <p:nvPr/>
        </p:nvCxnSpPr>
        <p:spPr>
          <a:xfrm rot="10800000" flipV="1">
            <a:off x="4834369" y="3782986"/>
            <a:ext cx="2476784" cy="286056"/>
          </a:xfrm>
          <a:prstGeom prst="bentConnector3">
            <a:avLst>
              <a:gd name="adj1" fmla="val 1012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98848" y="3696846"/>
            <a:ext cx="829927" cy="7654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아이디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8211092" y="377975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3" name="연결선: 꺾임 22"/>
          <p:cNvCxnSpPr/>
          <p:nvPr/>
        </p:nvCxnSpPr>
        <p:spPr>
          <a:xfrm>
            <a:off x="8301455" y="3791712"/>
            <a:ext cx="1590650" cy="33043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646211" y="3791712"/>
            <a:ext cx="716989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버튼</a:t>
            </a:r>
          </a:p>
        </p:txBody>
      </p:sp>
      <p:sp>
        <p:nvSpPr>
          <p:cNvPr id="27" name="타원 26"/>
          <p:cNvSpPr/>
          <p:nvPr/>
        </p:nvSpPr>
        <p:spPr>
          <a:xfrm>
            <a:off x="6433693" y="338231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8" name="연결선: 꺾임 27"/>
          <p:cNvCxnSpPr/>
          <p:nvPr/>
        </p:nvCxnSpPr>
        <p:spPr>
          <a:xfrm rot="10800000">
            <a:off x="5212823" y="3011568"/>
            <a:ext cx="1268536" cy="4274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11040" y="2858828"/>
            <a:ext cx="877825" cy="3354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안내창</a:t>
            </a:r>
            <a:endParaRPr lang="ko-KR" altLang="en-US" sz="1600" dirty="0"/>
          </a:p>
        </p:txBody>
      </p:sp>
      <p:sp>
        <p:nvSpPr>
          <p:cNvPr id="53" name="타원 52"/>
          <p:cNvSpPr/>
          <p:nvPr/>
        </p:nvSpPr>
        <p:spPr>
          <a:xfrm>
            <a:off x="7312250" y="47139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4" name="연결선: 꺾임 53"/>
          <p:cNvCxnSpPr>
            <a:endCxn id="55" idx="3"/>
          </p:cNvCxnSpPr>
          <p:nvPr/>
        </p:nvCxnSpPr>
        <p:spPr>
          <a:xfrm rot="5400000">
            <a:off x="6454644" y="5111420"/>
            <a:ext cx="1218524" cy="61907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818153" y="5732792"/>
            <a:ext cx="936215" cy="5948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시작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58" name="타원 57"/>
          <p:cNvSpPr/>
          <p:nvPr/>
        </p:nvSpPr>
        <p:spPr>
          <a:xfrm>
            <a:off x="9076661" y="1920713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561824" y="1442460"/>
            <a:ext cx="855027" cy="297042"/>
          </a:xfrm>
          <a:prstGeom prst="bentConnector3">
            <a:avLst>
              <a:gd name="adj1" fmla="val 9848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010143" y="1011936"/>
            <a:ext cx="875321" cy="3291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나가기</a:t>
            </a:r>
          </a:p>
        </p:txBody>
      </p:sp>
      <p:pic>
        <p:nvPicPr>
          <p:cNvPr id="30" name="그림 29" descr="sss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456" y="457810"/>
            <a:ext cx="2518528" cy="255361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646211" y="3791712"/>
            <a:ext cx="851101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55124" y="2676757"/>
            <a:ext cx="5143131" cy="112489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로그인 화면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닉네임을 기입하여 중복확인 후 게임에 참여하게 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18153" y="3281851"/>
            <a:ext cx="3222852" cy="911366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97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 descr="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342" y="1834308"/>
            <a:ext cx="3763771" cy="3725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6690" y="1533617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Login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5692" y="478906"/>
            <a:ext cx="2514397" cy="251439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682198" y="192676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6" name="연결선: 꺾임 15"/>
          <p:cNvCxnSpPr/>
          <p:nvPr/>
        </p:nvCxnSpPr>
        <p:spPr>
          <a:xfrm rot="16200000" flipV="1">
            <a:off x="6218945" y="1500092"/>
            <a:ext cx="857854" cy="19103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31657" y="990489"/>
            <a:ext cx="1027511" cy="326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시스템창</a:t>
            </a:r>
          </a:p>
        </p:txBody>
      </p:sp>
      <p:sp>
        <p:nvSpPr>
          <p:cNvPr id="19" name="타원 18"/>
          <p:cNvSpPr/>
          <p:nvPr/>
        </p:nvSpPr>
        <p:spPr>
          <a:xfrm>
            <a:off x="7301020" y="3730868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0" name="연결선: 꺾임 19"/>
          <p:cNvCxnSpPr/>
          <p:nvPr/>
        </p:nvCxnSpPr>
        <p:spPr>
          <a:xfrm rot="10800000" flipV="1">
            <a:off x="4834369" y="3782986"/>
            <a:ext cx="2476784" cy="286056"/>
          </a:xfrm>
          <a:prstGeom prst="bentConnector3">
            <a:avLst>
              <a:gd name="adj1" fmla="val 1012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98848" y="3696846"/>
            <a:ext cx="829927" cy="7654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아이디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8063607" y="373086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3" name="연결선: 꺾임 22"/>
          <p:cNvCxnSpPr/>
          <p:nvPr/>
        </p:nvCxnSpPr>
        <p:spPr>
          <a:xfrm>
            <a:off x="8125897" y="3783220"/>
            <a:ext cx="1766208" cy="33892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646211" y="3791712"/>
            <a:ext cx="851101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27" name="타원 26"/>
          <p:cNvSpPr/>
          <p:nvPr/>
        </p:nvSpPr>
        <p:spPr>
          <a:xfrm>
            <a:off x="6433693" y="338231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8" name="연결선: 꺾임 27"/>
          <p:cNvCxnSpPr/>
          <p:nvPr/>
        </p:nvCxnSpPr>
        <p:spPr>
          <a:xfrm rot="10800000">
            <a:off x="5212823" y="3011568"/>
            <a:ext cx="1268536" cy="4274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11040" y="2858828"/>
            <a:ext cx="877825" cy="3354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안내창</a:t>
            </a:r>
            <a:endParaRPr lang="ko-KR" altLang="en-US" sz="1600" dirty="0"/>
          </a:p>
        </p:txBody>
      </p:sp>
      <p:sp>
        <p:nvSpPr>
          <p:cNvPr id="53" name="타원 52"/>
          <p:cNvSpPr/>
          <p:nvPr/>
        </p:nvSpPr>
        <p:spPr>
          <a:xfrm>
            <a:off x="7312250" y="47139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4" name="연결선: 꺾임 53"/>
          <p:cNvCxnSpPr>
            <a:endCxn id="55" idx="3"/>
          </p:cNvCxnSpPr>
          <p:nvPr/>
        </p:nvCxnSpPr>
        <p:spPr>
          <a:xfrm rot="5400000">
            <a:off x="6454644" y="5111420"/>
            <a:ext cx="1218524" cy="61907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818153" y="5732792"/>
            <a:ext cx="936215" cy="5948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시작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58" name="타원 57"/>
          <p:cNvSpPr/>
          <p:nvPr/>
        </p:nvSpPr>
        <p:spPr>
          <a:xfrm>
            <a:off x="9076661" y="1920713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561824" y="1442460"/>
            <a:ext cx="855027" cy="297042"/>
          </a:xfrm>
          <a:prstGeom prst="bentConnector3">
            <a:avLst>
              <a:gd name="adj1" fmla="val 9848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010143" y="1011936"/>
            <a:ext cx="875321" cy="3291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나가기</a:t>
            </a:r>
          </a:p>
        </p:txBody>
      </p:sp>
      <p:pic>
        <p:nvPicPr>
          <p:cNvPr id="30" name="그림 29" descr="sss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456" y="457810"/>
            <a:ext cx="2518528" cy="255361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201891" y="4489898"/>
            <a:ext cx="4690267" cy="206490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로그인 화면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중복체크는 오라클 </a:t>
            </a:r>
            <a:r>
              <a:rPr lang="en-US" altLang="ko-KR" sz="1600" dirty="0">
                <a:latin typeface="+mn-ea"/>
              </a:rPr>
              <a:t>DBMS</a:t>
            </a:r>
            <a:r>
              <a:rPr lang="ko-KR" altLang="en-US" sz="1600" dirty="0">
                <a:latin typeface="+mn-ea"/>
              </a:rPr>
              <a:t>를 연결해서 만든 테이블의 내용을 참고하여 결과를 사용자에게 보여준다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55124" y="2676757"/>
            <a:ext cx="5143131" cy="112489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로그인 화면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닉네임을 기입하여 중복확인 후 게임에 참여하게 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18153" y="3281851"/>
            <a:ext cx="3222852" cy="911366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02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0" name="그림 39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타원 42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타원 4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타원 46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타원 47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타원 50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타원 51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타원 52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타원 55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7" name="연결선: 꺾임 56"/>
          <p:cNvCxnSpPr>
            <a:endCxn id="58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61" name="연결선: 꺾임 60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63" name="연결선: 꺾임 62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5" name="연결선: 꺾임 64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69" name="연결선: 꺾임 68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1" name="연결선: 꺾임 70"/>
          <p:cNvCxnSpPr>
            <a:stCxn id="72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75" name="타원 74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6" name="연결선: 꺾임 75"/>
          <p:cNvCxnSpPr>
            <a:endCxn id="77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80" name="연결선: 꺾임 79"/>
          <p:cNvCxnSpPr>
            <a:stCxn id="56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82" name="연결선: 꺾임 8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87" name="연결선: 꺾임 86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89" name="타원 88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866063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35532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" name="그림 39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타원 42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타원 4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타원 46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타원 47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타원 50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타원 51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타원 52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타원 55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7" name="연결선: 꺾임 56"/>
          <p:cNvCxnSpPr>
            <a:endCxn id="58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61" name="연결선: 꺾임 60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63" name="연결선: 꺾임 62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5" name="연결선: 꺾임 64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69" name="연결선: 꺾임 68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1" name="연결선: 꺾임 70"/>
          <p:cNvCxnSpPr>
            <a:stCxn id="72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75" name="타원 74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6" name="연결선: 꺾임 75"/>
          <p:cNvCxnSpPr>
            <a:endCxn id="77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80" name="연결선: 꺾임 79"/>
          <p:cNvCxnSpPr>
            <a:stCxn id="56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82" name="연결선: 꺾임 8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87" name="연결선: 꺾임 86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89" name="타원 88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91916" y="2301945"/>
            <a:ext cx="4098406" cy="3678577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7932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91916" y="2301945"/>
            <a:ext cx="4098406" cy="3678577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47" name="그림 46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타원 50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타원 51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타원 52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타원 55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타원 56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타원 57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타원 58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0" name="타원 59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61" name="연결선: 꺾임 60"/>
          <p:cNvCxnSpPr>
            <a:endCxn id="62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63" name="연결선: 꺾임 62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65" name="연결선: 꺾임 64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69" name="연결선: 꺾임 68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71" name="연결선: 꺾임 70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5" name="연결선: 꺾임 74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7" name="연결선: 꺾임 76"/>
          <p:cNvCxnSpPr>
            <a:stCxn id="80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1" name="타원 80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2" name="연결선: 꺾임 81"/>
          <p:cNvCxnSpPr>
            <a:endCxn id="83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87" name="연결선: 꺾임 86"/>
          <p:cNvCxnSpPr>
            <a:stCxn id="60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89" name="연결선: 꺾임 88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91" name="연결선: 꺾임 90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95" name="타원 94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직사각형 36"/>
          <p:cNvSpPr/>
          <p:nvPr/>
        </p:nvSpPr>
        <p:spPr>
          <a:xfrm>
            <a:off x="653879" y="2355633"/>
            <a:ext cx="4619326" cy="2745724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 err="1">
                <a:latin typeface="+mn-ea"/>
              </a:rPr>
              <a:t>채팅창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본 게임에 참여하는 플레이어들의 대화내용을 출력하는 공간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0647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9" name="그림 38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40" name="타원 39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2" name="타원 4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타원 42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타원 43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타원 4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타원 4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타원 50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타원 51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타원 52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6" name="연결선: 꺾임 55"/>
          <p:cNvCxnSpPr>
            <a:endCxn id="57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58" name="연결선: 꺾임 57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60" name="연결선: 꺾임 59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62" name="연결선: 꺾임 61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4" name="연결선: 꺾임 63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66" name="연결선: 꺾임 65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0" name="연결선: 꺾임 69"/>
          <p:cNvCxnSpPr>
            <a:stCxn id="71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72" name="타원 71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5" name="연결선: 꺾임 74"/>
          <p:cNvCxnSpPr>
            <a:endCxn id="7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77" name="연결선: 꺾임 76"/>
          <p:cNvCxnSpPr>
            <a:stCxn id="53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81" name="연결선: 꺾임 80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83" name="연결선: 꺾임 8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88" name="타원 87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35335" y="5764095"/>
            <a:ext cx="4247984" cy="461365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71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타원 5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타원 52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타원 55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타원 5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타원 5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타원 5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0" name="타원 5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1" name="타원 6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62" name="연결선: 꺾임 61"/>
          <p:cNvCxnSpPr>
            <a:endCxn id="63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64" name="연결선: 꺾임 63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66" name="연결선: 꺾임 65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70" name="연결선: 꺾임 69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72" name="연결선: 꺾임 71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6" name="연결선: 꺾임 75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80" name="연결선: 꺾임 79"/>
          <p:cNvCxnSpPr>
            <a:stCxn id="81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2" name="타원 81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3" name="연결선: 꺾임 82"/>
          <p:cNvCxnSpPr>
            <a:endCxn id="87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88" name="연결선: 꺾임 87"/>
          <p:cNvCxnSpPr>
            <a:stCxn id="6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90" name="연결선: 꺾임 89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94" name="연결선: 꺾임 93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96" name="타원 95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35335" y="5764095"/>
            <a:ext cx="4247984" cy="461365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1104" y="3811155"/>
            <a:ext cx="4635519" cy="2873566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 err="1">
                <a:latin typeface="+mn-ea"/>
              </a:rPr>
              <a:t>채팅창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입력창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 err="1">
                <a:latin typeface="+mn-ea"/>
              </a:rPr>
              <a:t>해당클라이언트</a:t>
            </a:r>
            <a:r>
              <a:rPr lang="ko-KR" altLang="en-US" sz="1600" dirty="0">
                <a:latin typeface="+mn-ea"/>
              </a:rPr>
              <a:t> 사용자가 다른 사용자들과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대화하기 위해 내용을 입력하는 공간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044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9" name="그림 88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90" name="타원 89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1" name="타원 90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4" name="타원 9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5" name="타원 9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타원 95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타원 96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8" name="타원 97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타원 98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0" name="타원 99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01" name="연결선: 꺾임 100"/>
          <p:cNvCxnSpPr>
            <a:endCxn id="104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105" name="연결선: 꺾임 10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107" name="연결선: 꺾임 106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110" name="연결선: 꺾임 109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112" name="연결선: 꺾임 111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114" name="연결선: 꺾임 113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116" name="연결선: 꺾임 115"/>
          <p:cNvCxnSpPr>
            <a:stCxn id="117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118" name="타원 117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19" name="연결선: 꺾임 118"/>
          <p:cNvCxnSpPr>
            <a:endCxn id="120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121" name="연결선: 꺾임 120"/>
          <p:cNvCxnSpPr>
            <a:stCxn id="100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23" name="연결선: 꺾임 122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125" name="연결선: 꺾임 124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127" name="타원 12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9633127" y="3081276"/>
            <a:ext cx="1357041" cy="1764508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083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91" name="그림 90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94" name="타원 93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5" name="타원 94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타원 95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타원 96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8" name="타원 97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타원 98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0" name="타원 99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1" name="타원 100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4" name="타원 103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05" name="연결선: 꺾임 104"/>
          <p:cNvCxnSpPr>
            <a:endCxn id="106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107" name="연결선: 꺾임 106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110" name="연결선: 꺾임 109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112" name="연결선: 꺾임 111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114" name="연결선: 꺾임 113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116" name="연결선: 꺾임 115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118" name="연결선: 꺾임 117"/>
          <p:cNvCxnSpPr>
            <a:stCxn id="11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120" name="타원 119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21" name="연결선: 꺾임 120"/>
          <p:cNvCxnSpPr>
            <a:endCxn id="122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123" name="연결선: 꺾임 122"/>
          <p:cNvCxnSpPr>
            <a:stCxn id="104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25" name="연결선: 꺾임 124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127" name="연결선: 꺾임 126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129" name="타원 128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직사각형 38"/>
          <p:cNvSpPr/>
          <p:nvPr/>
        </p:nvSpPr>
        <p:spPr>
          <a:xfrm>
            <a:off x="3228388" y="4185299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채팅 </a:t>
            </a:r>
            <a:r>
              <a:rPr lang="ko-KR" altLang="en-US" sz="1600" b="1" dirty="0" err="1">
                <a:latin typeface="+mn-ea"/>
              </a:rPr>
              <a:t>멤버창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본 게임에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참여하는 사용자들의 닉네임리스트가 나온다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9633127" y="3081276"/>
            <a:ext cx="1357041" cy="1764508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765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10278324" y="5853546"/>
            <a:ext cx="883225" cy="330019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489544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14208" y="991225"/>
            <a:ext cx="264046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팀</a:t>
            </a:r>
            <a:r>
              <a:rPr lang="ko-KR" altLang="en-US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원 소개</a:t>
            </a:r>
            <a:endParaRPr lang="en-US" altLang="ko-KR" sz="5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67" y="2953294"/>
            <a:ext cx="1210117" cy="169522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370" y="2810388"/>
            <a:ext cx="1270552" cy="1838135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10" y="2445440"/>
            <a:ext cx="1729716" cy="248806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57" y="3219849"/>
            <a:ext cx="1070882" cy="125809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327303" y="3148569"/>
            <a:ext cx="92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&gt;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133493" y="3148569"/>
            <a:ext cx="92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=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13207" y="3227808"/>
            <a:ext cx="92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&gt;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09125" y="5262260"/>
            <a:ext cx="186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안 정 진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1594" y="5209131"/>
            <a:ext cx="186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임 경 영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7010" y="5234622"/>
            <a:ext cx="2823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박 미 선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25328" y="5209131"/>
            <a:ext cx="1869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이 한 울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026136" y="3944740"/>
            <a:ext cx="394514" cy="236512"/>
          </a:xfrm>
          <a:prstGeom prst="ellipse">
            <a:avLst/>
          </a:prstGeom>
          <a:solidFill>
            <a:srgbClr val="F29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2300163" y="3915055"/>
            <a:ext cx="496762" cy="289174"/>
          </a:xfrm>
          <a:prstGeom prst="ellipse">
            <a:avLst/>
          </a:prstGeom>
          <a:solidFill>
            <a:srgbClr val="F29C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790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10278324" y="5853546"/>
            <a:ext cx="883225" cy="330019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직사각형 39"/>
          <p:cNvSpPr/>
          <p:nvPr/>
        </p:nvSpPr>
        <p:spPr>
          <a:xfrm>
            <a:off x="3804120" y="4107665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귓속말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입력버튼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마피아끼리 비밀통신을 할 수 있도록 도와준다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96503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4034415" y="5279284"/>
            <a:ext cx="1659928" cy="904281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18012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직사각형 39"/>
          <p:cNvSpPr/>
          <p:nvPr/>
        </p:nvSpPr>
        <p:spPr>
          <a:xfrm>
            <a:off x="5149361" y="2790940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마피아 랜덤생성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게임에 접속한 모든 사용자들이 접속하여 본 버튼을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모두 누르면 랜덤으로 역할을 배정받을 수 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034415" y="5279284"/>
            <a:ext cx="1659928" cy="904281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052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9477561" y="2099080"/>
            <a:ext cx="1565113" cy="908226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977164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9477561" y="2099080"/>
            <a:ext cx="1565113" cy="908226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직사각형 39"/>
          <p:cNvSpPr/>
          <p:nvPr/>
        </p:nvSpPr>
        <p:spPr>
          <a:xfrm>
            <a:off x="3292330" y="2581487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타이머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낮</a:t>
            </a:r>
            <a:r>
              <a:rPr lang="en-US" altLang="ko-KR" sz="1600" dirty="0">
                <a:latin typeface="+mn-ea"/>
              </a:rPr>
              <a:t> Time</a:t>
            </a:r>
            <a:r>
              <a:rPr lang="ko-KR" altLang="en-US" sz="1600" dirty="0">
                <a:latin typeface="+mn-ea"/>
              </a:rPr>
              <a:t>과 밤</a:t>
            </a:r>
            <a:r>
              <a:rPr lang="en-US" altLang="ko-KR" sz="1600" dirty="0">
                <a:latin typeface="+mn-ea"/>
              </a:rPr>
              <a:t>Time</a:t>
            </a:r>
            <a:r>
              <a:rPr lang="ko-KR" altLang="en-US" sz="1600" dirty="0">
                <a:latin typeface="+mn-ea"/>
              </a:rPr>
              <a:t>의 남은 시간을 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모든 사용자들에게 보여준다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635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9629987" y="4631677"/>
            <a:ext cx="1383290" cy="1310432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908966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9629987" y="4631677"/>
            <a:ext cx="1383290" cy="1310432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직사각형 39"/>
          <p:cNvSpPr/>
          <p:nvPr/>
        </p:nvSpPr>
        <p:spPr>
          <a:xfrm>
            <a:off x="3352156" y="3273980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투표 버튼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낮 </a:t>
            </a:r>
            <a:r>
              <a:rPr lang="en-US" altLang="ko-KR" sz="1600" dirty="0">
                <a:latin typeface="+mn-ea"/>
              </a:rPr>
              <a:t>Time</a:t>
            </a:r>
            <a:r>
              <a:rPr lang="ko-KR" altLang="en-US" sz="1600" dirty="0">
                <a:latin typeface="+mn-ea"/>
              </a:rPr>
              <a:t>과 밤 </a:t>
            </a:r>
            <a:r>
              <a:rPr lang="en-US" altLang="ko-KR" sz="1600" dirty="0">
                <a:latin typeface="+mn-ea"/>
              </a:rPr>
              <a:t>Time </a:t>
            </a:r>
            <a:r>
              <a:rPr lang="ko-KR" altLang="en-US" sz="1600" dirty="0">
                <a:latin typeface="+mn-ea"/>
              </a:rPr>
              <a:t>에 게임 참여자들이 죽일 사람을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선정하기 위해 투표를 도와주는 버튼이다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0498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2" name="그림 41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5877242" y="866440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 err="1">
                <a:latin typeface="+mn-ea"/>
              </a:rPr>
              <a:t>결과창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게임이 끝나면 자동적으로 게임의 승패를 알려준다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9" y="2203227"/>
            <a:ext cx="2867025" cy="2076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21" y="3649644"/>
            <a:ext cx="28289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72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4"/>
            <a:ext cx="12192000" cy="69046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96604" y="863938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Server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Packqage</a:t>
            </a:r>
            <a:endParaRPr lang="en-US" altLang="ko-KR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550" y="2724150"/>
            <a:ext cx="100393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&lt;Pro Server&gt;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본 프로그램의 서버역할을 하는 클래스로서 모든 클라이언트의 </a:t>
            </a:r>
            <a:r>
              <a:rPr lang="en-US" altLang="ko-KR" sz="2000" dirty="0">
                <a:solidFill>
                  <a:schemeClr val="bg1"/>
                </a:solidFill>
              </a:rPr>
              <a:t>TCP</a:t>
            </a:r>
            <a:r>
              <a:rPr lang="ko-KR" altLang="en-US" sz="2000" dirty="0">
                <a:solidFill>
                  <a:schemeClr val="bg1"/>
                </a:solidFill>
              </a:rPr>
              <a:t>요청을 받아 소켓 객체 생성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accent2"/>
                </a:solidFill>
              </a:rPr>
              <a:t>&lt;</a:t>
            </a:r>
            <a:r>
              <a:rPr lang="en-US" altLang="ko-KR" sz="3200" dirty="0" err="1">
                <a:solidFill>
                  <a:schemeClr val="accent2"/>
                </a:solidFill>
              </a:rPr>
              <a:t>ProServerThread</a:t>
            </a:r>
            <a:r>
              <a:rPr lang="en-US" altLang="ko-KR" sz="3200" dirty="0">
                <a:solidFill>
                  <a:schemeClr val="accent2"/>
                </a:solidFill>
              </a:rPr>
              <a:t>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클라이언트들의 소켓 객체를 유지하기 위한 클래스이다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이 클래스는 </a:t>
            </a:r>
            <a:r>
              <a:rPr lang="en-US" altLang="ko-KR" sz="2000" dirty="0" err="1">
                <a:solidFill>
                  <a:schemeClr val="bg1"/>
                </a:solidFill>
              </a:rPr>
              <a:t>ProServer</a:t>
            </a:r>
            <a:r>
              <a:rPr lang="ko-KR" altLang="en-US" sz="2000" dirty="0">
                <a:solidFill>
                  <a:schemeClr val="bg1"/>
                </a:solidFill>
              </a:rPr>
              <a:t>에 있는 컬렉션을 가지고 다른 클라이언트에게 메시지를 보내 줄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660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4"/>
            <a:ext cx="12192000" cy="69046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Client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Packqage</a:t>
            </a:r>
            <a:endParaRPr lang="en-US" altLang="ko-KR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6325" y="2445369"/>
            <a:ext cx="1003935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&lt;Game Timer&gt;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클라이언트 창에 시간을 표시해주는 클래스이다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accent2"/>
                </a:solidFill>
              </a:rPr>
              <a:t>&lt;</a:t>
            </a:r>
            <a:r>
              <a:rPr lang="en-US" altLang="ko-KR" sz="3200" dirty="0" err="1">
                <a:solidFill>
                  <a:schemeClr val="accent2"/>
                </a:solidFill>
              </a:rPr>
              <a:t>MainUI</a:t>
            </a:r>
            <a:r>
              <a:rPr lang="en-US" altLang="ko-KR" sz="3200" dirty="0">
                <a:solidFill>
                  <a:schemeClr val="accent2"/>
                </a:solidFill>
              </a:rPr>
              <a:t>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클라이언트 클래스로서 서버에 메시지를 보낸다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이벤트처리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accent2"/>
                </a:solidFill>
              </a:rPr>
              <a:t>&lt;</a:t>
            </a:r>
            <a:r>
              <a:rPr lang="en-US" altLang="ko-KR" sz="3200" dirty="0" err="1">
                <a:solidFill>
                  <a:schemeClr val="accent2"/>
                </a:solidFill>
              </a:rPr>
              <a:t>MainUIThread</a:t>
            </a:r>
            <a:r>
              <a:rPr lang="en-US" altLang="ko-KR" sz="3200" dirty="0">
                <a:solidFill>
                  <a:schemeClr val="accent2"/>
                </a:solidFill>
              </a:rPr>
              <a:t>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다른 클라이언트의 메시지를 받기위한 클래스이다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522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3320" y="581752"/>
            <a:ext cx="2438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프로그램</a:t>
            </a:r>
            <a:endParaRPr lang="en-US" altLang="ko-KR" sz="5400" dirty="0">
              <a:solidFill>
                <a:schemeClr val="accent2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개</a:t>
            </a:r>
            <a:r>
              <a:rPr lang="ko-KR" altLang="en-US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요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1393" y="1109741"/>
            <a:ext cx="282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프로그램 개요</a:t>
            </a:r>
            <a:endParaRPr lang="en-US" altLang="ko-KR" sz="3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0233" y="2865813"/>
            <a:ext cx="94762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오프라인에서 놀이로 하던 마피아게임을 온라인으로 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구현한다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마피아 게임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 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정보를 가진 소수와</a:t>
            </a:r>
            <a:r>
              <a:rPr lang="ko-KR" altLang="en-US" sz="32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 </a:t>
            </a: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3" tooltip="정보격차"/>
              </a:rPr>
              <a:t>정보를 가지지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3" tooltip="정보격차"/>
              </a:rPr>
              <a:t>못한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 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		   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다수의 싸움을 모델로 한 </a:t>
            </a:r>
            <a:r>
              <a:rPr lang="ko-KR" altLang="en-US" sz="32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파티용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게임이다               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464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4"/>
            <a:ext cx="12192000" cy="69046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Utility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Packqage</a:t>
            </a:r>
            <a:endParaRPr lang="en-US" altLang="ko-KR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550" y="2724150"/>
            <a:ext cx="100393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&lt;Game Frame&gt;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클라이언트 창의 그래픽 요소가 들어있는 클래스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45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9093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195414" y="2865909"/>
            <a:ext cx="38011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 </a:t>
            </a:r>
            <a:r>
              <a:rPr lang="ko-KR" altLang="en-US" sz="6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연</a:t>
            </a:r>
            <a:endParaRPr lang="en-US" altLang="ko-KR" sz="6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왼쪽 대괄호 2"/>
          <p:cNvSpPr/>
          <p:nvPr/>
        </p:nvSpPr>
        <p:spPr>
          <a:xfrm>
            <a:off x="3657716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왼쪽 대괄호 6"/>
          <p:cNvSpPr/>
          <p:nvPr/>
        </p:nvSpPr>
        <p:spPr>
          <a:xfrm flipH="1">
            <a:off x="8323803" y="2807985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3860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9093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195414" y="2865909"/>
            <a:ext cx="38011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Q</a:t>
            </a:r>
            <a:r>
              <a:rPr lang="en-US" altLang="ko-KR" sz="6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&amp;</a:t>
            </a:r>
            <a:r>
              <a:rPr lang="en-US" altLang="ko-KR" sz="6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A</a:t>
            </a:r>
          </a:p>
        </p:txBody>
      </p:sp>
      <p:sp>
        <p:nvSpPr>
          <p:cNvPr id="3" name="왼쪽 대괄호 2"/>
          <p:cNvSpPr/>
          <p:nvPr/>
        </p:nvSpPr>
        <p:spPr>
          <a:xfrm>
            <a:off x="3657716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왼쪽 대괄호 6"/>
          <p:cNvSpPr/>
          <p:nvPr/>
        </p:nvSpPr>
        <p:spPr>
          <a:xfrm flipH="1">
            <a:off x="8323803" y="2807985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203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9093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195414" y="2958242"/>
            <a:ext cx="38011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T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hank you</a:t>
            </a:r>
          </a:p>
        </p:txBody>
      </p:sp>
      <p:sp>
        <p:nvSpPr>
          <p:cNvPr id="3" name="왼쪽 대괄호 2"/>
          <p:cNvSpPr/>
          <p:nvPr/>
        </p:nvSpPr>
        <p:spPr>
          <a:xfrm>
            <a:off x="3657716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왼쪽 대괄호 6"/>
          <p:cNvSpPr/>
          <p:nvPr/>
        </p:nvSpPr>
        <p:spPr>
          <a:xfrm flipH="1">
            <a:off x="8323803" y="2807985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174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3320" y="581752"/>
            <a:ext cx="2438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프로그램</a:t>
            </a:r>
            <a:endParaRPr lang="en-US" altLang="ko-KR" sz="5400" dirty="0">
              <a:solidFill>
                <a:schemeClr val="accent2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개</a:t>
            </a:r>
            <a:r>
              <a:rPr lang="ko-KR" altLang="en-US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요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1393" y="1109741"/>
            <a:ext cx="428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주제 선정 이유</a:t>
            </a:r>
            <a:endParaRPr lang="en-US" altLang="ko-KR" sz="3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0233" y="2865813"/>
            <a:ext cx="9476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      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7868" y="2336078"/>
            <a:ext cx="947626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독특한 주제선정을 위해 고민 끝에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그동안 배운 자바를 활용할 수 있고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인터넷에 기본적으로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공개된 코드가 없기에 도전 목표로 적합하다고 생각하였다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r>
              <a:rPr lang="en-US" altLang="ko-KR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스레드</a:t>
            </a:r>
            <a:r>
              <a:rPr lang="en-US" altLang="ko-KR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600" dirty="0" err="1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제어문</a:t>
            </a:r>
            <a:r>
              <a:rPr lang="ko-KR" altLang="en-US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등 다양한 자바프로그래밍을 요구</a:t>
            </a:r>
            <a:r>
              <a:rPr lang="en-US" altLang="ko-KR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대화를 통해 진행되는 게임이기에 멀티채팅이 필요하고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</a:p>
          <a:p>
            <a:r>
              <a:rPr lang="en-US" altLang="ko-KR" sz="2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ko-KR" altLang="en-US" sz="2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게임참여자의 상태정보 </a:t>
            </a:r>
            <a:r>
              <a:rPr lang="en-US" altLang="ko-KR" sz="2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en-US" altLang="ko-KR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Socket, DB </a:t>
            </a:r>
            <a:r>
              <a:rPr lang="ko-KR" altLang="en-US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요구</a:t>
            </a:r>
            <a:endParaRPr lang="en-US" altLang="ko-KR" sz="2600" dirty="0">
              <a:solidFill>
                <a:schemeClr val="accent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847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3320" y="581752"/>
            <a:ext cx="2438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프로그램</a:t>
            </a:r>
            <a:endParaRPr lang="en-US" altLang="ko-KR" sz="5400" dirty="0">
              <a:solidFill>
                <a:schemeClr val="accent2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개</a:t>
            </a:r>
            <a:r>
              <a:rPr lang="ko-KR" altLang="en-US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요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1393" y="1109741"/>
            <a:ext cx="282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벤치마킹</a:t>
            </a:r>
            <a:endParaRPr lang="en-US" altLang="ko-KR" sz="3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0233" y="2625442"/>
            <a:ext cx="9476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전부터 모임 있는 자리에서 즐겨하던 마피아 게임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35" y="3661147"/>
            <a:ext cx="3931861" cy="26552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886" y="4105072"/>
            <a:ext cx="1825056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9093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09999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7075" y="552313"/>
            <a:ext cx="4998484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M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afia Game?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주요역할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마피아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)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926" y="863600"/>
            <a:ext cx="3806353" cy="5359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9008" y="2146338"/>
            <a:ext cx="55737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밤에 마피아들끼리 상의해서 한 명을 지목해서 죽일 수 있다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마피아는 마피아가 아닌 것처럼 행동하여 신분을 숨긴 채 시민을 유도해 죽이고 마피아가 끝까지 살아남으면 승리한다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마피아 수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&gt;=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시민 수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 </a:t>
            </a:r>
            <a:r>
              <a:rPr lang="ko-KR" altLang="en-US" sz="2800" dirty="0">
                <a:solidFill>
                  <a:srgbClr val="C0000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마피아 승리</a:t>
            </a:r>
            <a:endParaRPr lang="en-US" altLang="ko-KR" sz="2800" dirty="0">
              <a:solidFill>
                <a:srgbClr val="C0000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9402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9093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09999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27075" y="544711"/>
            <a:ext cx="4998484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M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afia Game?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	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주요역할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시민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)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4926" y="863600"/>
            <a:ext cx="3807100" cy="5359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7075" y="2391177"/>
            <a:ext cx="524459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아무런 정보와 능력이 없는 시민이다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오로지 추리와 감으로 마피아 모두를 찾아 죽이고 마피아보다 많이 살아남아야지만 게임에서 승리한다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2800" dirty="0" err="1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마피아수</a:t>
            </a:r>
            <a:r>
              <a:rPr lang="ko-KR" altLang="en-US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80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0</a:t>
            </a:r>
            <a:r>
              <a:rPr lang="ko-KR" altLang="en-US" sz="280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 </a:t>
            </a:r>
            <a:r>
              <a:rPr lang="ko-KR" altLang="en-US" sz="2800" dirty="0">
                <a:solidFill>
                  <a:schemeClr val="accent5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시민 승리</a:t>
            </a:r>
            <a:endParaRPr lang="en-US" altLang="ko-KR" sz="2800" dirty="0">
              <a:solidFill>
                <a:schemeClr val="accent5">
                  <a:lumMod val="75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918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9093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09999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28" y="2509366"/>
            <a:ext cx="2411362" cy="34065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424" y="892129"/>
            <a:ext cx="2424731" cy="34126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2703" y="2068756"/>
            <a:ext cx="4950205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경찰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밤에 마피아로 의심되는 사람을 지목하여 지목한 사람이 마피아 측인지 시민 측인지 알 수 있다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의사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밤에 한 사람을 지목하여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1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턴 보호를 해 줄 수 있다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 </a:t>
            </a:r>
          </a:p>
          <a:p>
            <a:endParaRPr lang="en-US" altLang="ko-KR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04454" y="3238114"/>
            <a:ext cx="46218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27075" y="544711"/>
            <a:ext cx="4998484" cy="13542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M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afia Game?</a:t>
            </a: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	-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주변역할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경찰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시민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)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3648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1232</TotalTime>
  <Words>1121</Words>
  <Application>Microsoft Office PowerPoint</Application>
  <PresentationFormat>와이드스크린</PresentationFormat>
  <Paragraphs>549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Calibri Light</vt:lpstr>
      <vt:lpstr>휴먼매직체</vt:lpstr>
      <vt:lpstr>Calibri</vt:lpstr>
      <vt:lpstr>맑은 고딕</vt:lpstr>
      <vt:lpstr>Arial</vt:lpstr>
      <vt:lpstr>조선일보명조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구다현</dc:creator>
  <cp:lastModifiedBy>user</cp:lastModifiedBy>
  <cp:revision>170</cp:revision>
  <dcterms:created xsi:type="dcterms:W3CDTF">2016-05-06T15:04:58Z</dcterms:created>
  <dcterms:modified xsi:type="dcterms:W3CDTF">2016-08-31T06:10:17Z</dcterms:modified>
</cp:coreProperties>
</file>